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302" r:id="rId4"/>
    <p:sldId id="276" r:id="rId5"/>
    <p:sldId id="283" r:id="rId6"/>
    <p:sldId id="300" r:id="rId7"/>
    <p:sldId id="277" r:id="rId8"/>
    <p:sldId id="284" r:id="rId9"/>
    <p:sldId id="286" r:id="rId10"/>
    <p:sldId id="288" r:id="rId11"/>
    <p:sldId id="292" r:id="rId12"/>
    <p:sldId id="293" r:id="rId13"/>
    <p:sldId id="294" r:id="rId14"/>
    <p:sldId id="296" r:id="rId15"/>
    <p:sldId id="29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AEA7-4A08-4EC6-A4F2-AB0A84A1C4E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2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3E464-2FAA-4BE6-9FB8-BEF3406CF9D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47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FF674-31B2-42BA-BED1-E67614499ECE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8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B12A-B3B5-488F-8751-12880645D24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7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9E53-103C-46C5-B897-52AA8644788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03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1EB3-5D3A-4860-B789-BF024EC5769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5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29D2-183C-4E8A-AD9A-23041A627A4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6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383F-2AEB-4869-8B0E-76CCB75C11D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4FFE-965F-40F9-9B3C-FC9F0A9FDB8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1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0661-D880-419D-855C-C61A2BB7A7E9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83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8D259-6A29-46B7-B07F-85DDD9D4018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5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B322-4F43-4D78-907F-7C97AA0B34E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B0773-3160-409E-90C7-EEEC11BB333D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5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s.wikipedia.org/w/index.php?title=Isabel_Freyre&amp;action=ed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Garcilaso</a:t>
            </a:r>
            <a:r>
              <a:rPr lang="en-US" dirty="0" smtClean="0"/>
              <a:t> de la Vega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1498?-1536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42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Antítesis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Oposición</a:t>
            </a:r>
            <a:r>
              <a:rPr lang="en-US" dirty="0" smtClean="0"/>
              <a:t> de dos </a:t>
            </a:r>
            <a:r>
              <a:rPr lang="en-US" dirty="0" err="1" smtClean="0"/>
              <a:t>términos</a:t>
            </a:r>
            <a:r>
              <a:rPr lang="en-US" dirty="0" smtClean="0"/>
              <a:t> </a:t>
            </a:r>
            <a:r>
              <a:rPr lang="en-US" dirty="0" err="1" smtClean="0"/>
              <a:t>contrarios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Quisiera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dulce</a:t>
            </a:r>
            <a:r>
              <a:rPr lang="en-US" dirty="0" smtClean="0"/>
              <a:t> </a:t>
            </a:r>
            <a:r>
              <a:rPr lang="en-US" dirty="0" err="1" smtClean="0"/>
              <a:t>muerte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Gradación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Colocación</a:t>
            </a:r>
            <a:r>
              <a:rPr lang="en-US" dirty="0" smtClean="0"/>
              <a:t> de palabras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orden</a:t>
            </a:r>
            <a:r>
              <a:rPr lang="en-US" dirty="0" smtClean="0"/>
              <a:t> </a:t>
            </a:r>
            <a:r>
              <a:rPr lang="en-US" dirty="0" err="1" smtClean="0"/>
              <a:t>ascendente</a:t>
            </a:r>
            <a:r>
              <a:rPr lang="en-US" dirty="0" smtClean="0"/>
              <a:t> o </a:t>
            </a:r>
            <a:r>
              <a:rPr lang="en-US" dirty="0" err="1" smtClean="0"/>
              <a:t>descendente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Aspiro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a lo bello, lo perfecto, lo sublime</a:t>
            </a: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Literarias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Metáfora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dirty="0"/>
              <a:t>"Las perlas de tu boca"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Literarias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La personificación  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Dar rasgos </a:t>
            </a:r>
            <a:r>
              <a:rPr lang="es-ES" dirty="0"/>
              <a:t>y características humanas a objetos inanimados, fenómenos y </a:t>
            </a:r>
            <a:r>
              <a:rPr lang="es-ES" dirty="0" smtClean="0"/>
              <a:t>animales.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dirty="0"/>
              <a:t>"Los </a:t>
            </a:r>
            <a:r>
              <a:rPr lang="en-US" dirty="0" err="1"/>
              <a:t>vientos</a:t>
            </a:r>
            <a:r>
              <a:rPr lang="en-US" dirty="0"/>
              <a:t> </a:t>
            </a:r>
            <a:r>
              <a:rPr lang="en-US" dirty="0" err="1"/>
              <a:t>enfurecidos</a:t>
            </a:r>
            <a:r>
              <a:rPr lang="en-US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41051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Políptoton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La poliptoton o "traducción", es una figura literaria que consiste en utilizar varias formas de la misma </a:t>
            </a:r>
            <a:r>
              <a:rPr lang="es-ES" dirty="0" smtClean="0"/>
              <a:t>palabra.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“No </a:t>
            </a:r>
            <a:r>
              <a:rPr lang="es-ES" dirty="0"/>
              <a:t>me mires, que miran</a:t>
            </a:r>
          </a:p>
          <a:p>
            <a:pPr marL="0" indent="0">
              <a:buNone/>
            </a:pPr>
            <a:r>
              <a:rPr lang="es-ES" dirty="0"/>
              <a:t>que nos miramos;</a:t>
            </a:r>
          </a:p>
          <a:p>
            <a:pPr marL="0" indent="0">
              <a:buNone/>
            </a:pPr>
            <a:r>
              <a:rPr lang="es-ES" dirty="0"/>
              <a:t>miremos la manera</a:t>
            </a:r>
          </a:p>
          <a:p>
            <a:pPr marL="0" indent="0">
              <a:buNone/>
            </a:pPr>
            <a:r>
              <a:rPr lang="es-ES" dirty="0"/>
              <a:t>de no mirarnos.</a:t>
            </a:r>
          </a:p>
          <a:p>
            <a:pPr marL="0" indent="0">
              <a:buNone/>
            </a:pPr>
            <a:r>
              <a:rPr lang="es-ES" dirty="0"/>
              <a:t>No nos miremos</a:t>
            </a:r>
          </a:p>
          <a:p>
            <a:pPr marL="0" indent="0">
              <a:buNone/>
            </a:pPr>
            <a:r>
              <a:rPr lang="es-ES" dirty="0"/>
              <a:t>y, cuando no nos miren,</a:t>
            </a:r>
          </a:p>
          <a:p>
            <a:pPr marL="0" indent="0">
              <a:buNone/>
            </a:pPr>
            <a:r>
              <a:rPr lang="es-ES" dirty="0"/>
              <a:t>nos </a:t>
            </a:r>
            <a:r>
              <a:rPr lang="es-ES" dirty="0" smtClean="0"/>
              <a:t>miraremos”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/>
            </a:r>
            <a:br>
              <a:rPr lang="en-US" altLang="en-US" sz="3200" smtClean="0"/>
            </a:br>
            <a:r>
              <a:rPr lang="en-US" altLang="en-US" sz="3200" smtClean="0"/>
              <a:t>Comenta con </a:t>
            </a:r>
            <a:br>
              <a:rPr lang="en-US" altLang="en-US" sz="3200" smtClean="0"/>
            </a:br>
            <a:r>
              <a:rPr lang="en-US" altLang="en-US" sz="3200" smtClean="0"/>
              <a:t> tu compañero/a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es-ES" altLang="en-US" sz="2400" smtClean="0"/>
          </a:p>
          <a:p>
            <a:endParaRPr lang="es-ES" altLang="en-US" sz="2400" smtClean="0"/>
          </a:p>
          <a:p>
            <a:pPr>
              <a:buFontTx/>
              <a:buAutoNum type="arabicPeriod"/>
            </a:pPr>
            <a:r>
              <a:rPr lang="es-ES" altLang="en-US" sz="2400" smtClean="0"/>
              <a:t>¿Existe un ideal de belleza femenina en la actualidad? ¿Hay uno masculino? Explica</a:t>
            </a:r>
          </a:p>
          <a:p>
            <a:pPr>
              <a:buFontTx/>
              <a:buAutoNum type="arabicPeriod"/>
            </a:pPr>
            <a:endParaRPr lang="es-ES" altLang="en-US" sz="2400" smtClean="0"/>
          </a:p>
          <a:p>
            <a:pPr>
              <a:buFontTx/>
              <a:buAutoNum type="arabicPeriod"/>
            </a:pPr>
            <a:r>
              <a:rPr lang="es-ES" altLang="en-US" sz="2400" smtClean="0"/>
              <a:t>¿Quién establece ese ideal? ¿Con qué intenciones? </a:t>
            </a:r>
          </a:p>
          <a:p>
            <a:pPr>
              <a:buFontTx/>
              <a:buAutoNum type="arabicPeriod"/>
            </a:pPr>
            <a:endParaRPr lang="es-ES" altLang="en-US" sz="2400" smtClean="0"/>
          </a:p>
          <a:p>
            <a:pPr>
              <a:buFontTx/>
              <a:buAutoNum type="arabicPeriod"/>
            </a:pPr>
            <a:r>
              <a:rPr lang="es-ES" altLang="en-US" sz="2400" smtClean="0"/>
              <a:t>¿Son negativos para las personas los ideales de belleza?</a:t>
            </a:r>
          </a:p>
          <a:p>
            <a:endParaRPr lang="en-US" alt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0"/>
            <a:ext cx="2544762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6300788" y="2060575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arrington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arrington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arrington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arrington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arrington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rington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rington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rington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arrington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El Nacimiento de Venus, Sandro Botticelli (1483)</a:t>
            </a:r>
          </a:p>
        </p:txBody>
      </p:sp>
    </p:spTree>
    <p:extLst>
      <p:ext uri="{BB962C8B-B14F-4D97-AF65-F5344CB8AC3E}">
        <p14:creationId xmlns:p14="http://schemas.microsoft.com/office/powerpoint/2010/main" val="32444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hombre </a:t>
            </a:r>
            <a:r>
              <a:rPr lang="en-US" dirty="0" err="1" smtClean="0"/>
              <a:t>renacentista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Poeta Garcilaso de la Vega, modelo de hombre renacentista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Culto</a:t>
            </a:r>
          </a:p>
          <a:p>
            <a:r>
              <a:rPr lang="es-ES" dirty="0"/>
              <a:t>Guerrero</a:t>
            </a:r>
          </a:p>
          <a:p>
            <a:r>
              <a:rPr lang="es-ES" dirty="0"/>
              <a:t>Religioso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3" y="2667000"/>
            <a:ext cx="3083359" cy="35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Garcilaso</a:t>
            </a:r>
            <a:r>
              <a:rPr lang="en-US" dirty="0" smtClean="0"/>
              <a:t> de la Vega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Garcilaso entró a servir en 1520 al rey Carlos I de </a:t>
            </a:r>
            <a:r>
              <a:rPr lang="es-ES" dirty="0" smtClean="0"/>
              <a:t>España.</a:t>
            </a:r>
          </a:p>
          <a:p>
            <a:r>
              <a:rPr lang="es-ES" dirty="0"/>
              <a:t> Aprendió griego, latín, italiano, francés, música y esgrima</a:t>
            </a:r>
            <a:r>
              <a:rPr lang="es-ES" dirty="0" smtClean="0"/>
              <a:t>.</a:t>
            </a:r>
          </a:p>
          <a:p>
            <a:r>
              <a:rPr lang="es-ES" dirty="0" smtClean="0"/>
              <a:t>Peleó en múltiples guerras y fue herido de gravedad.</a:t>
            </a:r>
          </a:p>
          <a:p>
            <a:r>
              <a:rPr lang="es-ES" dirty="0" smtClean="0"/>
              <a:t>Viajó a </a:t>
            </a:r>
            <a:r>
              <a:rPr lang="es-ES" dirty="0" err="1" smtClean="0"/>
              <a:t>italia</a:t>
            </a:r>
            <a:r>
              <a:rPr lang="es-ES" dirty="0" smtClean="0"/>
              <a:t> para fortalecer su clasicismo.</a:t>
            </a:r>
          </a:p>
          <a:p>
            <a:r>
              <a:rPr lang="en-US" dirty="0" err="1" smtClean="0"/>
              <a:t>Introdujo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España</a:t>
            </a:r>
            <a:r>
              <a:rPr lang="en-US" dirty="0" smtClean="0"/>
              <a:t> los versos </a:t>
            </a:r>
            <a:r>
              <a:rPr lang="en-US" dirty="0" err="1" smtClean="0"/>
              <a:t>italianos</a:t>
            </a:r>
            <a:r>
              <a:rPr lang="en-US" dirty="0" smtClean="0"/>
              <a:t>: el </a:t>
            </a:r>
            <a:r>
              <a:rPr lang="en-US" dirty="0" err="1" smtClean="0"/>
              <a:t>Soneto</a:t>
            </a:r>
            <a:r>
              <a:rPr lang="en-US" dirty="0" smtClean="0"/>
              <a:t> y los versos </a:t>
            </a:r>
            <a:r>
              <a:rPr lang="en-US" dirty="0" err="1" smtClean="0"/>
              <a:t>endecasílabos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856"/>
            <a:ext cx="1219200" cy="16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9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4800" b="1">
                <a:latin typeface="Papyrus" pitchFamily="66" charset="0"/>
              </a:rPr>
              <a:t>Isabel Freyre, su gran musa: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n-US" sz="2800" dirty="0">
                <a:solidFill>
                  <a:schemeClr val="tx2"/>
                </a:solidFill>
                <a:latin typeface="Papyrus" pitchFamily="66" charset="0"/>
                <a:cs typeface="Times New Roman" pitchFamily="18" charset="0"/>
              </a:rPr>
              <a:t>En 1527 acompaña a la Corte en un viaje por varias ciudades españolas y se enamora platónicamente de una dama portuguesa de la reina, </a:t>
            </a:r>
            <a:r>
              <a:rPr lang="es-ES" altLang="en-US" sz="2800" dirty="0">
                <a:solidFill>
                  <a:schemeClr val="tx2"/>
                </a:solidFill>
                <a:latin typeface="Papyrus" pitchFamily="66" charset="0"/>
                <a:cs typeface="Times New Roman" pitchFamily="18" charset="0"/>
                <a:hlinkClick r:id="rId2" tooltip="Isabel Freyre"/>
              </a:rPr>
              <a:t>Isabel Freyre</a:t>
            </a:r>
            <a:r>
              <a:rPr lang="es-ES" altLang="en-US" sz="2800" dirty="0">
                <a:solidFill>
                  <a:schemeClr val="tx2"/>
                </a:solidFill>
                <a:latin typeface="Papyrus" pitchFamily="66" charset="0"/>
                <a:cs typeface="Times New Roman" pitchFamily="18" charset="0"/>
              </a:rPr>
              <a:t>, que canta bajo el anagrama de </a:t>
            </a:r>
            <a:r>
              <a:rPr lang="es-ES" altLang="en-US" sz="2800" i="1" dirty="0">
                <a:solidFill>
                  <a:schemeClr val="tx2"/>
                </a:solidFill>
                <a:latin typeface="Papyrus" pitchFamily="66" charset="0"/>
                <a:cs typeface="Times New Roman" pitchFamily="18" charset="0"/>
              </a:rPr>
              <a:t>Elisa</a:t>
            </a:r>
            <a:r>
              <a:rPr lang="es-ES" altLang="en-US" sz="2800" dirty="0">
                <a:solidFill>
                  <a:schemeClr val="tx2"/>
                </a:solidFill>
                <a:latin typeface="Papyrus" pitchFamily="66" charset="0"/>
                <a:cs typeface="Times New Roman" pitchFamily="18" charset="0"/>
              </a:rPr>
              <a:t> en sus versos, que a ella son debidos.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84050"/>
            <a:ext cx="1524000" cy="317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05600" y="1676400"/>
            <a:ext cx="228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Fragmento </a:t>
            </a:r>
            <a:r>
              <a:rPr lang="pt-BR" dirty="0"/>
              <a:t>de retrato </a:t>
            </a:r>
          </a:p>
          <a:p>
            <a:r>
              <a:rPr lang="pt-BR" dirty="0"/>
              <a:t>idealizado de Isabel Freire </a:t>
            </a:r>
          </a:p>
          <a:p>
            <a:r>
              <a:rPr lang="pt-BR" dirty="0"/>
              <a:t>por C. F. Cowper. 1905.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de </a:t>
            </a:r>
            <a:r>
              <a:rPr lang="en-US" dirty="0" err="1"/>
              <a:t>belleza</a:t>
            </a:r>
            <a:r>
              <a:rPr lang="en-US" dirty="0"/>
              <a:t> </a:t>
            </a:r>
            <a:r>
              <a:rPr lang="en-US" dirty="0" err="1"/>
              <a:t>femenina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Belleza idealizada</a:t>
            </a:r>
          </a:p>
          <a:p>
            <a:r>
              <a:rPr lang="es-ES" dirty="0"/>
              <a:t>Su físico es un reflejo de la divinidad</a:t>
            </a:r>
          </a:p>
          <a:p>
            <a:r>
              <a:rPr lang="es-ES" dirty="0"/>
              <a:t>Honestidad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352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9" y="3752166"/>
            <a:ext cx="3248891" cy="22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3105837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El </a:t>
            </a:r>
            <a:r>
              <a:rPr lang="en-US" i="1" dirty="0" err="1" smtClean="0"/>
              <a:t>Nacimiento</a:t>
            </a:r>
            <a:r>
              <a:rPr lang="en-US" i="1" dirty="0" smtClean="0"/>
              <a:t> de Venus</a:t>
            </a:r>
            <a:r>
              <a:rPr lang="en-US" dirty="0" smtClean="0"/>
              <a:t>, </a:t>
            </a:r>
            <a:r>
              <a:rPr lang="en-US" dirty="0" err="1" smtClean="0"/>
              <a:t>Sandro</a:t>
            </a:r>
            <a:r>
              <a:rPr lang="en-US" dirty="0" smtClean="0"/>
              <a:t> Botticelli (1483)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12845"/>
            <a:ext cx="7162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 smtClean="0"/>
              <a:t>En </a:t>
            </a:r>
            <a:r>
              <a:rPr lang="es-ES_tradnl" sz="2400" dirty="0"/>
              <a:t>tanto que de rosa y azucena</a:t>
            </a:r>
            <a:endParaRPr lang="en-US" sz="2400" dirty="0"/>
          </a:p>
          <a:p>
            <a:r>
              <a:rPr lang="es-ES_tradnl" sz="2400" dirty="0"/>
              <a:t>se muestra la color en </a:t>
            </a:r>
            <a:r>
              <a:rPr lang="es-ES_tradnl" sz="2400" u="sng" dirty="0"/>
              <a:t>vuestro gesto</a:t>
            </a:r>
            <a:r>
              <a:rPr lang="es-ES_tradnl" sz="2400" dirty="0"/>
              <a:t>,</a:t>
            </a:r>
            <a:endParaRPr lang="en-US" sz="2400" dirty="0"/>
          </a:p>
          <a:p>
            <a:r>
              <a:rPr lang="es-ES_tradnl" sz="2400" dirty="0"/>
              <a:t>y que </a:t>
            </a:r>
            <a:r>
              <a:rPr lang="es-ES_tradnl" sz="2400" u="sng" dirty="0"/>
              <a:t>vuestro </a:t>
            </a:r>
            <a:r>
              <a:rPr lang="es-ES_tradnl" sz="2400" u="sng" dirty="0" smtClean="0"/>
              <a:t>mirar</a:t>
            </a:r>
            <a:r>
              <a:rPr lang="es-ES_tradnl" sz="2400" dirty="0" smtClean="0"/>
              <a:t>    </a:t>
            </a:r>
            <a:r>
              <a:rPr lang="es-ES_tradnl" sz="2400" u="sng" dirty="0" smtClean="0"/>
              <a:t>ardiente</a:t>
            </a:r>
            <a:r>
              <a:rPr lang="es-ES_tradnl" sz="2400" u="sng" dirty="0"/>
              <a:t>, honesto</a:t>
            </a:r>
            <a:r>
              <a:rPr lang="es-ES_tradnl" sz="2400" dirty="0"/>
              <a:t>,</a:t>
            </a:r>
            <a:endParaRPr lang="en-US" sz="2400" dirty="0"/>
          </a:p>
          <a:p>
            <a:r>
              <a:rPr lang="es-ES_tradnl" sz="2400" dirty="0"/>
              <a:t>con clara luz la tempestad serena;</a:t>
            </a:r>
            <a:endParaRPr lang="en-US" sz="2400" dirty="0"/>
          </a:p>
          <a:p>
            <a:r>
              <a:rPr lang="es-ES_tradnl" sz="2400" dirty="0"/>
              <a:t> </a:t>
            </a:r>
            <a:endParaRPr lang="en-US" sz="2400" dirty="0"/>
          </a:p>
          <a:p>
            <a:r>
              <a:rPr lang="es-ES_tradnl" sz="2400" dirty="0"/>
              <a:t>  y en tanto que el cabello, que en la vena       5     </a:t>
            </a:r>
            <a:endParaRPr lang="en-US" sz="2400" dirty="0"/>
          </a:p>
          <a:p>
            <a:r>
              <a:rPr lang="es-ES_tradnl" sz="2400" dirty="0"/>
              <a:t>del oro se escogió, con vuelo presto,</a:t>
            </a:r>
            <a:endParaRPr lang="en-US" sz="2400" dirty="0"/>
          </a:p>
          <a:p>
            <a:r>
              <a:rPr lang="es-ES_tradnl" sz="2400" dirty="0"/>
              <a:t>por el hermoso cuello blanco, enhiesto,</a:t>
            </a:r>
            <a:endParaRPr lang="en-US" sz="2400" dirty="0"/>
          </a:p>
          <a:p>
            <a:r>
              <a:rPr lang="es-ES_tradnl" sz="2400" dirty="0"/>
              <a:t>el viento </a:t>
            </a:r>
            <a:r>
              <a:rPr lang="es-ES_tradnl" sz="2400" u="sng" dirty="0"/>
              <a:t>mueve, esparce y desordena</a:t>
            </a:r>
            <a:r>
              <a:rPr lang="es-ES_tradnl" sz="2400" dirty="0"/>
              <a:t>:</a:t>
            </a:r>
            <a:endParaRPr lang="en-US" sz="2400" dirty="0"/>
          </a:p>
          <a:p>
            <a:r>
              <a:rPr lang="es-ES_tradnl" sz="2400" dirty="0"/>
              <a:t> </a:t>
            </a:r>
            <a:endParaRPr lang="en-US" sz="2400" dirty="0"/>
          </a:p>
          <a:p>
            <a:r>
              <a:rPr lang="es-ES_tradnl" sz="2400" dirty="0"/>
              <a:t>  coged de vuestra </a:t>
            </a:r>
            <a:r>
              <a:rPr lang="es-ES_tradnl" sz="2400" u="sng" dirty="0"/>
              <a:t>alegre primavera</a:t>
            </a:r>
            <a:endParaRPr lang="en-US" sz="2400" u="sng" dirty="0"/>
          </a:p>
          <a:p>
            <a:r>
              <a:rPr lang="es-ES_tradnl" sz="2400" u="sng" dirty="0"/>
              <a:t>el dulce fruto</a:t>
            </a:r>
            <a:r>
              <a:rPr lang="es-ES_tradnl" sz="2400" dirty="0"/>
              <a:t>, antes que </a:t>
            </a:r>
            <a:r>
              <a:rPr lang="es-ES_tradnl" sz="2400" u="sng" dirty="0"/>
              <a:t>el tiempo airado</a:t>
            </a:r>
            <a:r>
              <a:rPr lang="es-ES_tradnl" sz="2400" dirty="0"/>
              <a:t>       10</a:t>
            </a:r>
            <a:endParaRPr lang="en-US" sz="2400" dirty="0"/>
          </a:p>
          <a:p>
            <a:r>
              <a:rPr lang="es-ES_tradnl" sz="2400" dirty="0"/>
              <a:t>cubra de nieve </a:t>
            </a:r>
            <a:r>
              <a:rPr lang="es-ES_tradnl" sz="2400" u="sng" dirty="0"/>
              <a:t>la hermosa cumbre</a:t>
            </a:r>
            <a:r>
              <a:rPr lang="es-ES_tradnl" sz="2400" dirty="0"/>
              <a:t>;</a:t>
            </a:r>
            <a:endParaRPr lang="en-US" sz="2400" dirty="0"/>
          </a:p>
          <a:p>
            <a:r>
              <a:rPr lang="es-ES_tradnl" sz="2400" dirty="0"/>
              <a:t> </a:t>
            </a:r>
            <a:endParaRPr lang="en-US" sz="2400" dirty="0"/>
          </a:p>
          <a:p>
            <a:r>
              <a:rPr lang="es-ES_tradnl" sz="2400" dirty="0"/>
              <a:t>  marchitará </a:t>
            </a:r>
            <a:r>
              <a:rPr lang="es-ES_tradnl" sz="2400" u="sng" dirty="0"/>
              <a:t>la rosa </a:t>
            </a:r>
            <a:r>
              <a:rPr lang="es-ES_tradnl" sz="2400" dirty="0"/>
              <a:t> </a:t>
            </a:r>
            <a:r>
              <a:rPr lang="es-ES_tradnl" sz="2400" dirty="0" smtClean="0"/>
              <a:t>  </a:t>
            </a:r>
            <a:r>
              <a:rPr lang="es-ES_tradnl" sz="2400" u="sng" dirty="0" smtClean="0"/>
              <a:t>el </a:t>
            </a:r>
            <a:r>
              <a:rPr lang="es-ES_tradnl" sz="2400" u="sng" dirty="0"/>
              <a:t>viento helado</a:t>
            </a:r>
            <a:r>
              <a:rPr lang="es-ES_tradnl" sz="2400" dirty="0"/>
              <a:t>.</a:t>
            </a:r>
            <a:endParaRPr lang="en-US" sz="2400" dirty="0"/>
          </a:p>
          <a:p>
            <a:r>
              <a:rPr lang="es-ES_tradnl" sz="2400" dirty="0"/>
              <a:t>Todo lo </a:t>
            </a:r>
            <a:r>
              <a:rPr lang="es-ES_tradnl" sz="2400" u="sng" dirty="0"/>
              <a:t>mudará</a:t>
            </a:r>
            <a:r>
              <a:rPr lang="es-ES_tradnl" sz="2400" dirty="0"/>
              <a:t> la edad ligera</a:t>
            </a:r>
            <a:endParaRPr lang="en-US" sz="2400" dirty="0"/>
          </a:p>
          <a:p>
            <a:r>
              <a:rPr lang="es-ES_tradnl" sz="2400" dirty="0"/>
              <a:t>por no hacer </a:t>
            </a:r>
            <a:r>
              <a:rPr lang="es-ES_tradnl" sz="2400" u="sng" dirty="0" smtClean="0"/>
              <a:t>mudanza</a:t>
            </a:r>
            <a:r>
              <a:rPr lang="es-ES_tradnl" sz="2400" dirty="0" smtClean="0"/>
              <a:t>    </a:t>
            </a:r>
            <a:r>
              <a:rPr lang="es-ES_tradnl" sz="2400" u="sng" dirty="0"/>
              <a:t>en su costumbre</a:t>
            </a:r>
            <a:r>
              <a:rPr lang="es-ES_tradnl" sz="2400" dirty="0"/>
              <a:t>.</a:t>
            </a:r>
            <a:endParaRPr lang="en-US" sz="2400" dirty="0"/>
          </a:p>
          <a:p>
            <a:r>
              <a:rPr lang="es-ES_tradnl" sz="2400" dirty="0"/>
              <a:t> 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57" y="152400"/>
            <a:ext cx="1814285" cy="13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6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Figuras</a:t>
            </a:r>
            <a:r>
              <a:rPr lang="en-US" dirty="0" smtClean="0"/>
              <a:t> </a:t>
            </a:r>
            <a:r>
              <a:rPr lang="en-US" dirty="0" err="1" smtClean="0"/>
              <a:t>literarias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Hipérbaton</a:t>
            </a:r>
            <a:r>
              <a:rPr lang="es-ES" dirty="0"/>
              <a:t>. El autor juega con la colocación regular de palabras y frases, y crea una frase </a:t>
            </a:r>
            <a:r>
              <a:rPr lang="es-ES" dirty="0" smtClean="0"/>
              <a:t>estructurada </a:t>
            </a:r>
            <a:r>
              <a:rPr lang="es-ES" dirty="0"/>
              <a:t>de manera </a:t>
            </a:r>
            <a:r>
              <a:rPr lang="es-ES" dirty="0" smtClean="0"/>
              <a:t>diferente.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“Marchitará </a:t>
            </a:r>
            <a:r>
              <a:rPr lang="es-ES" dirty="0"/>
              <a:t>la rosa el viento </a:t>
            </a:r>
            <a:r>
              <a:rPr lang="es-ES" dirty="0" smtClean="0"/>
              <a:t>helado”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87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Metonimia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/>
              <a:t>S</a:t>
            </a:r>
            <a:r>
              <a:rPr lang="es-ES" dirty="0" smtClean="0"/>
              <a:t>e </a:t>
            </a:r>
            <a:r>
              <a:rPr lang="es-ES" dirty="0"/>
              <a:t>designa una cosa o idea con el nombre de </a:t>
            </a:r>
            <a:r>
              <a:rPr lang="es-ES" dirty="0" smtClean="0"/>
              <a:t>otra pues tienen una conexión.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La mejor pluma de la literatura es Cervantes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8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440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Diseño predeterminado</vt:lpstr>
      <vt:lpstr>Garcilaso de la Vega</vt:lpstr>
      <vt:lpstr> Comenta con   tu compañero/a </vt:lpstr>
      <vt:lpstr>Modelo de hombre renacentista</vt:lpstr>
      <vt:lpstr>Garcilaso de la Vega</vt:lpstr>
      <vt:lpstr>Isabel Freyre, su gran musa:</vt:lpstr>
      <vt:lpstr>Ideal de belleza femenina</vt:lpstr>
      <vt:lpstr>PowerPoint Presentation</vt:lpstr>
      <vt:lpstr>Figuras literarias</vt:lpstr>
      <vt:lpstr>PowerPoint Presentation</vt:lpstr>
      <vt:lpstr>PowerPoint Presentation</vt:lpstr>
      <vt:lpstr>PowerPoint Presentation</vt:lpstr>
      <vt:lpstr>Figuras Literarias</vt:lpstr>
      <vt:lpstr>Figuras Literarias </vt:lpstr>
      <vt:lpstr>PowerPoint Presentation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Renacimiento</dc:title>
  <dc:creator>Scarsdale High School</dc:creator>
  <cp:lastModifiedBy>Scarsdale High School</cp:lastModifiedBy>
  <cp:revision>21</cp:revision>
  <cp:lastPrinted>2016-09-27T14:53:46Z</cp:lastPrinted>
  <dcterms:created xsi:type="dcterms:W3CDTF">2015-08-05T13:11:09Z</dcterms:created>
  <dcterms:modified xsi:type="dcterms:W3CDTF">2016-09-29T19:20:01Z</dcterms:modified>
</cp:coreProperties>
</file>